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9" r:id="rId3"/>
    <p:sldId id="258" r:id="rId4"/>
    <p:sldId id="283" r:id="rId5"/>
    <p:sldId id="259" r:id="rId6"/>
    <p:sldId id="288" r:id="rId7"/>
    <p:sldId id="262" r:id="rId8"/>
    <p:sldId id="274" r:id="rId9"/>
    <p:sldId id="275" r:id="rId10"/>
    <p:sldId id="263" r:id="rId11"/>
    <p:sldId id="270" r:id="rId12"/>
    <p:sldId id="271" r:id="rId13"/>
    <p:sldId id="272" r:id="rId14"/>
    <p:sldId id="281" r:id="rId15"/>
    <p:sldId id="277" r:id="rId16"/>
    <p:sldId id="280" r:id="rId17"/>
    <p:sldId id="285" r:id="rId18"/>
    <p:sldId id="286" r:id="rId19"/>
    <p:sldId id="278" r:id="rId20"/>
    <p:sldId id="282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2AB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270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E712EF-7234-4B3E-9461-EFBFCF1BD46B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2C65C7-74C8-4903-B348-331C30E70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01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A24E47-CFF6-4917-9CBD-105BA8338311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2CF4AC6-884E-4177-8CBB-8C521BCC6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6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46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6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02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650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11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031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7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913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8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54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4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25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29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3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85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9287A3-65FD-4080-BDDA-5FFCAB771318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8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  <p:sldLayoutId id="2147483973" r:id="rId15"/>
    <p:sldLayoutId id="2147483974" r:id="rId16"/>
    <p:sldLayoutId id="21474839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ngsc.k12.in.us/guidance-departmen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>
                <a:latin typeface="Copperplate Gothic Bold" panose="020E0705020206020404" pitchFamily="34" charset="0"/>
              </a:rPr>
              <a:t>PCHS Academics</a:t>
            </a:r>
            <a:endParaRPr lang="en-US" sz="4800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Copperplate Gothic Bold" panose="020E0705020206020404" pitchFamily="34" charset="0"/>
              </a:rPr>
              <a:t>Diploma Paths</a:t>
            </a:r>
          </a:p>
          <a:p>
            <a:r>
              <a:rPr lang="en-US" sz="2400" dirty="0" smtClean="0">
                <a:latin typeface="Copperplate Gothic Bold" panose="020E0705020206020404" pitchFamily="34" charset="0"/>
              </a:rPr>
              <a:t>Requirements</a:t>
            </a:r>
          </a:p>
          <a:p>
            <a:r>
              <a:rPr lang="en-US" sz="2400" dirty="0" smtClean="0">
                <a:latin typeface="Copperplate Gothic Bold" panose="020E0705020206020404" pitchFamily="34" charset="0"/>
              </a:rPr>
              <a:t>Graduation Pathways</a:t>
            </a:r>
            <a:endParaRPr lang="en-US" sz="2400" dirty="0">
              <a:latin typeface="Copperplate Gothic Bold" panose="020E07050202060204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90130"/>
            <a:ext cx="1546315" cy="108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551">
              <a:schemeClr val="accent3">
                <a:lumMod val="60000"/>
                <a:lumOff val="40000"/>
              </a:schemeClr>
            </a:gs>
            <a:gs pos="18833">
              <a:schemeClr val="accent2"/>
            </a:gs>
            <a:gs pos="37000">
              <a:srgbClr val="E87048"/>
            </a:gs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5337"/>
            <a:ext cx="7924800" cy="12944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Copperplate Gothic Bold" panose="020E0705020206020404" pitchFamily="34" charset="0"/>
              </a:rPr>
              <a:t>Required for all students</a:t>
            </a:r>
            <a:endParaRPr lang="en-US" sz="4800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290055" cy="434340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PE (2 semesters); 1 PE credit can be earned with 1 season of a sport or marching band</a:t>
            </a:r>
          </a:p>
          <a:p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Health (1 semester)  </a:t>
            </a:r>
          </a:p>
          <a:p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Speech (1 semester)</a:t>
            </a:r>
          </a:p>
          <a:p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Preparing for College &amp; Careers           (1 semester – taken at PCMS)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algn="ctr"/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620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Example of 9</a:t>
            </a:r>
            <a:r>
              <a:rPr lang="en-US" b="1" baseline="30000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th</a:t>
            </a:r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 grade </a:t>
            </a:r>
            <a:b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Core 40 Schedule </a:t>
            </a:r>
            <a:endParaRPr lang="en-US" b="1" dirty="0">
              <a:solidFill>
                <a:schemeClr val="tx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38401"/>
            <a:ext cx="6798736" cy="349673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Algebra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Concert Band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9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PE/Health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Into to 2D Art/Intro to 3D Art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 to Engineering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6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5337"/>
            <a:ext cx="7696200" cy="1294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Example of 9</a:t>
            </a:r>
            <a:r>
              <a:rPr lang="en-US" baseline="30000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th</a:t>
            </a:r>
            <a:r>
              <a:rPr lang="en-US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 Grade</a:t>
            </a:r>
            <a:br>
              <a:rPr lang="en-US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Academic Honors Schedule</a:t>
            </a:r>
            <a:endParaRPr lang="en-US" dirty="0">
              <a:solidFill>
                <a:schemeClr val="tx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600"/>
            <a:ext cx="7238999" cy="35814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Geometry (Honors or Regular)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9 (Honors or Regular)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Principles of Biomedical Science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Health/PE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Spanish I or Latin 1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 to Art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0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3" y="990600"/>
            <a:ext cx="8305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Example of 9</a:t>
            </a:r>
            <a:r>
              <a:rPr lang="en-US" b="1" baseline="30000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th</a:t>
            </a:r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 Grade</a:t>
            </a:r>
            <a:b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Tech Honors Schedule</a:t>
            </a:r>
            <a:endParaRPr lang="en-US" b="1" dirty="0">
              <a:solidFill>
                <a:schemeClr val="tx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Algebra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9 (Honors or Regular)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Spanish I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Term 1: Intro Machine Tools, 2 period class for 1 semester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Term 2: Intro to Communication/Intro to Construction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PE/Strength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2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2A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518" y="1143000"/>
            <a:ext cx="7287430" cy="90170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Example of Band with</a:t>
            </a:r>
            <a:r>
              <a:rPr lang="en-US" b="1" dirty="0">
                <a:solidFill>
                  <a:schemeClr val="tx1"/>
                </a:solidFill>
                <a:latin typeface="Copperplate Gothic Bold" panose="020E0705020206020404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Copperplate Gothic Bold" panose="020E0705020206020404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AH or TH Schedule</a:t>
            </a:r>
            <a:endParaRPr lang="en-US" b="1" dirty="0">
              <a:solidFill>
                <a:schemeClr val="tx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9 (Honors or Regular)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Geometry (Honors or Regular)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Biology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Health/PE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Latin I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Concert Band (Counts as Fine Arts Credit)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 to Agriculture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9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551">
              <a:schemeClr val="accent3">
                <a:lumMod val="60000"/>
                <a:lumOff val="40000"/>
              </a:schemeClr>
            </a:gs>
            <a:gs pos="18833">
              <a:schemeClr val="accent2"/>
            </a:gs>
            <a:gs pos="37000">
              <a:srgbClr val="92D050"/>
            </a:gs>
            <a:gs pos="0">
              <a:schemeClr val="accent3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Copperplate Gothic Bold" panose="020E0705020206020404" pitchFamily="34" charset="0"/>
              </a:rPr>
              <a:t>Honors Weighted grades</a:t>
            </a:r>
            <a:r>
              <a:rPr lang="en-US" sz="3600" b="1" dirty="0">
                <a:latin typeface="Copperplate Gothic Bold" panose="020E0705020206020404" pitchFamily="34" charset="0"/>
              </a:rPr>
              <a:t/>
            </a:r>
            <a:br>
              <a:rPr lang="en-US" sz="3600" b="1" dirty="0">
                <a:latin typeface="Copperplate Gothic Bold" panose="020E0705020206020404" pitchFamily="34" charset="0"/>
              </a:rPr>
            </a:br>
            <a:r>
              <a:rPr lang="en-US" sz="3600" b="1" dirty="0" smtClean="0">
                <a:latin typeface="Copperplate Gothic Bold" panose="020E0705020206020404" pitchFamily="34" charset="0"/>
              </a:rPr>
              <a:t>(0.01 add-on)</a:t>
            </a:r>
            <a:endParaRPr lang="en-US" sz="3600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38400"/>
            <a:ext cx="7010400" cy="3581400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After GPA is computed each semester, students in the following classes will earn 0.01 add-on credit each semester to compute their weighted GPA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9 Honors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10 Honors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11 Honors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Advanced Composition, English Literature (Eng. 12 Honors), Adv. Speech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Geometry Honors, Algebra II Honors, Pre-Calculus/Trigonometry Honors 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Economic Honors, Government Honors</a:t>
            </a:r>
          </a:p>
          <a:p>
            <a:r>
              <a:rPr lang="en-US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Anatomy &amp; Physiology, Chemistry II</a:t>
            </a:r>
          </a:p>
          <a:p>
            <a:pPr marL="0" indent="0">
              <a:buNone/>
            </a:pPr>
            <a:endParaRPr lang="en-US" sz="80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551">
              <a:schemeClr val="accent3">
                <a:lumMod val="60000"/>
                <a:lumOff val="40000"/>
              </a:schemeClr>
            </a:gs>
            <a:gs pos="18833">
              <a:schemeClr val="accent2"/>
            </a:gs>
            <a:gs pos="37000">
              <a:srgbClr val="FFFF00"/>
            </a:gs>
            <a:gs pos="0">
              <a:srgbClr val="C62AB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19200"/>
            <a:ext cx="7211230" cy="90170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opperplate Gothic Bold" panose="020E0705020206020404" pitchFamily="34" charset="0"/>
              </a:rPr>
              <a:t>AP Weighted Grades</a:t>
            </a:r>
            <a:br>
              <a:rPr lang="en-US" b="1" dirty="0" smtClean="0">
                <a:latin typeface="Copperplate Gothic Bold" panose="020E0705020206020404" pitchFamily="34" charset="0"/>
              </a:rPr>
            </a:br>
            <a:r>
              <a:rPr lang="en-US" b="1" dirty="0" smtClean="0">
                <a:latin typeface="Copperplate Gothic Bold" panose="020E0705020206020404" pitchFamily="34" charset="0"/>
              </a:rPr>
              <a:t>(0.02 add-on)</a:t>
            </a:r>
            <a:endParaRPr lang="en-US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543800" cy="3496733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After GPA is computed each semester, students in the following classes will earn </a:t>
            </a:r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0.02 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add-on credit each semester to compute their weighted GPA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Biology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Language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Literature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Calculus AB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Calculus BC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US History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 Spanish</a:t>
            </a:r>
          </a:p>
          <a:p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Organic/Biochemistry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73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2A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848600" cy="1270273"/>
          </a:xfrm>
        </p:spPr>
        <p:txBody>
          <a:bodyPr/>
          <a:lstStyle/>
          <a:p>
            <a:r>
              <a:rPr lang="en-US" b="1" dirty="0" smtClean="0">
                <a:latin typeface="Copperplate Gothic Bold" panose="020E0705020206020404" pitchFamily="34" charset="0"/>
              </a:rPr>
              <a:t>Graduation Pathways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3 steps to meet requirements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Earn a high school diploma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Learn and demonstrate employability skills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Satisfy postsecondary-ready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ompetencies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</a:t>
            </a:r>
            <a:endParaRPr lang="en-US" sz="2800" dirty="0"/>
          </a:p>
        </p:txBody>
      </p:sp>
      <p:sp>
        <p:nvSpPr>
          <p:cNvPr id="7" name="AutoShape 6" descr="Image result for testing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12419" cy="515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4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754030" cy="7098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Copperplate Gothic Bold" panose="020E0705020206020404" pitchFamily="34" charset="0"/>
              </a:rPr>
              <a:t>Your school counselors are here to help!</a:t>
            </a:r>
            <a:endParaRPr lang="en-US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Mrs. Peterson (students with last names A-J)</a:t>
            </a:r>
          </a:p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Mrs. Engelbrecht (students with last names K-Z)</a:t>
            </a:r>
          </a:p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Mrs. Montgomery, Youth First Social Worker</a:t>
            </a:r>
          </a:p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Mrs. Gibson, Director of Guidance</a:t>
            </a:r>
          </a:p>
        </p:txBody>
      </p:sp>
    </p:spTree>
    <p:extLst>
      <p:ext uri="{BB962C8B-B14F-4D97-AF65-F5344CB8AC3E}">
        <p14:creationId xmlns:p14="http://schemas.microsoft.com/office/powerpoint/2010/main" val="157466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Copperplate Gothic Bold" panose="020E0705020206020404" pitchFamily="34" charset="0"/>
              </a:rPr>
              <a:t>Welcome!</a:t>
            </a:r>
            <a:endParaRPr lang="en-US" sz="6000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924799" cy="3581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School Guidance Counselors: </a:t>
            </a:r>
          </a:p>
          <a:p>
            <a:pPr marL="0" indent="0" algn="ctr">
              <a:buNone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Amanda Peterson and Carrie Engelbrecht</a:t>
            </a:r>
          </a:p>
          <a:p>
            <a:pPr marL="0" indent="0" algn="ctr">
              <a:buNone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Deena Gibson, Director</a:t>
            </a:r>
          </a:p>
        </p:txBody>
      </p:sp>
    </p:spTree>
    <p:extLst>
      <p:ext uri="{BB962C8B-B14F-4D97-AF65-F5344CB8AC3E}">
        <p14:creationId xmlns:p14="http://schemas.microsoft.com/office/powerpoint/2010/main" val="3017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5400" dirty="0">
                <a:latin typeface="Copperplate Gothic Bold" panose="020E0705020206020404" pitchFamily="34" charset="0"/>
              </a:rPr>
              <a:t>F</a:t>
            </a:r>
            <a:r>
              <a:rPr lang="en-US" sz="5400" dirty="0" smtClean="0">
                <a:latin typeface="Copperplate Gothic Bold" panose="020E0705020206020404" pitchFamily="34" charset="0"/>
              </a:rPr>
              <a:t>ollow </a:t>
            </a:r>
            <a:r>
              <a:rPr lang="en-US" sz="5400" dirty="0">
                <a:latin typeface="Copperplate Gothic Bold" panose="020E0705020206020404" pitchFamily="34" charset="0"/>
              </a:rPr>
              <a:t>U</a:t>
            </a:r>
            <a:r>
              <a:rPr lang="en-US" sz="5400" dirty="0" smtClean="0">
                <a:latin typeface="Copperplate Gothic Bold" panose="020E0705020206020404" pitchFamily="34" charset="0"/>
              </a:rPr>
              <a:t>s!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://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ngsc.k12.in.us/guidance-department</a:t>
            </a:r>
            <a:endParaRPr lang="en-US" sz="2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Facebook: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“PCHS Tigers School Counseling Department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Remind app:  Text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@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b8fa4c t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 81010 to receive 9</a:t>
            </a:r>
            <a:r>
              <a:rPr 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grade remind alerts</a:t>
            </a:r>
            <a:b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on your phone </a:t>
            </a:r>
            <a:b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(other grade level invite codes will be</a:t>
            </a:r>
            <a:b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sent home with students)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00" y="4606419"/>
            <a:ext cx="1905000" cy="133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bg2">
                    <a:lumMod val="10000"/>
                  </a:schemeClr>
                </a:solidFill>
                <a:latin typeface="Copperplate Gothic Bold" panose="020E0705020206020404" pitchFamily="34" charset="0"/>
              </a:rPr>
              <a:t>Diploma Paths</a:t>
            </a:r>
            <a:endParaRPr lang="en-US" sz="6000" dirty="0">
              <a:solidFill>
                <a:schemeClr val="bg2">
                  <a:lumMod val="10000"/>
                </a:schemeClr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19204"/>
            <a:ext cx="7772400" cy="3420533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algn="ctr"/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Core 40  (40 credits)</a:t>
            </a:r>
          </a:p>
          <a:p>
            <a:pPr algn="ctr"/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Academic Honors (47 credits)</a:t>
            </a:r>
          </a:p>
          <a:p>
            <a:pPr algn="ctr"/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Technical Honors (47 credits)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70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5337"/>
            <a:ext cx="7620000" cy="1294463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latin typeface="Copperplate Gothic Bold" panose="020E0705020206020404" pitchFamily="34" charset="0"/>
              </a:rPr>
              <a:t>What is a credit? </a:t>
            </a:r>
            <a:br>
              <a:rPr lang="en-US" b="1" dirty="0" smtClean="0">
                <a:latin typeface="Copperplate Gothic Bold" panose="020E0705020206020404" pitchFamily="34" charset="0"/>
              </a:rPr>
            </a:br>
            <a:r>
              <a:rPr lang="en-US" b="1" dirty="0" smtClean="0">
                <a:latin typeface="Copperplate Gothic Bold" panose="020E0705020206020404" pitchFamily="34" charset="0"/>
              </a:rPr>
              <a:t>How do I obtain credits?</a:t>
            </a:r>
            <a:endParaRPr lang="en-US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85800" y="2514599"/>
            <a:ext cx="7696200" cy="342053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Pass a one-semester class = earn 1 credit</a:t>
            </a:r>
          </a:p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Can earn 7 credits per semester = 14 per year</a:t>
            </a:r>
          </a:p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You must obtain credits in progression in order to advance to next grade level.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1527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5337"/>
            <a:ext cx="7543800" cy="12182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Copperplate Gothic Bold" panose="020E0705020206020404" pitchFamily="34" charset="0"/>
              </a:rPr>
              <a:t>Core 40 Requirements</a:t>
            </a:r>
            <a:endParaRPr lang="en-US" sz="4800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2667000"/>
            <a:ext cx="7772400" cy="3733800"/>
          </a:xfrm>
          <a:effectLst>
            <a:softEdge rad="0"/>
          </a:effectLst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(4 years): 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English 9, 10, 11, 12</a:t>
            </a:r>
            <a:endParaRPr lang="en-US" sz="32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Math (min. 3 years):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Must earn 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math credits during high school despite math credits earned at PCMS: Algebra, Geometry, Algebra II, Pre-Calculus, Trigonometry, Probability &amp; Statistics, AP Calculus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5337"/>
            <a:ext cx="7543800" cy="12182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Copperplate Gothic Bold" panose="020E0705020206020404" pitchFamily="34" charset="0"/>
              </a:rPr>
              <a:t>Core 40 Requirements (cont.)</a:t>
            </a:r>
            <a:endParaRPr lang="en-US" sz="4800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5" y="2667000"/>
            <a:ext cx="7772400" cy="3733800"/>
          </a:xfrm>
          <a:effectLst>
            <a:softEdge rad="0"/>
          </a:effectLst>
        </p:spPr>
        <p:txBody>
          <a:bodyPr>
            <a:normAutofit fontScale="92500" lnSpcReduction="20000"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Social Studies (3 years):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World History, US History, Government/Economics</a:t>
            </a:r>
          </a:p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Science (3 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years):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1 year of Biology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1 year of Chemistry, Physics, or ICP, and 1 additional year of any science class offered</a:t>
            </a:r>
          </a:p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Foreign Languages: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Not required but highly recommended to take one or two years for better college preparation.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7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543800" cy="1523999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Copperplate Gothic Bold" panose="020E0705020206020404" pitchFamily="34" charset="0"/>
              </a:rPr>
              <a:t>Academic Honors</a:t>
            </a:r>
            <a:br>
              <a:rPr lang="en-US" sz="4800" b="1" dirty="0" smtClean="0">
                <a:latin typeface="Copperplate Gothic Bold" panose="020E0705020206020404" pitchFamily="34" charset="0"/>
              </a:rPr>
            </a:br>
            <a:r>
              <a:rPr lang="en-US" sz="2800" b="1" dirty="0" smtClean="0">
                <a:latin typeface="Antique Olive CompactPS" pitchFamily="34" charset="0"/>
              </a:rPr>
              <a:t>(</a:t>
            </a: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Requirements in addition to the Core 40</a:t>
            </a:r>
            <a:r>
              <a:rPr lang="en-US" sz="2800" b="1" dirty="0" smtClean="0">
                <a:latin typeface="Antique Olive CompactPS" pitchFamily="34" charset="0"/>
              </a:rPr>
              <a:t>)</a:t>
            </a:r>
            <a:endParaRPr lang="en-US" sz="2800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90800"/>
            <a:ext cx="7848600" cy="357293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47 credits, Minimum GPA 3.0, earn C- or higher in all required classes</a:t>
            </a:r>
          </a:p>
          <a:p>
            <a:pPr>
              <a:lnSpc>
                <a:spcPct val="120000"/>
              </a:lnSpc>
            </a:pPr>
            <a:r>
              <a:rPr lang="en-US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Earn 2 additional math credits</a:t>
            </a:r>
            <a:endParaRPr lang="en-US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Earn 6 credits in a foreign language or 4 credits in two different languages (8 credits)</a:t>
            </a:r>
          </a:p>
          <a:p>
            <a:pPr>
              <a:lnSpc>
                <a:spcPct val="120000"/>
              </a:lnSpc>
            </a:pPr>
            <a:r>
              <a:rPr lang="en-US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Earn 2 fine art credits</a:t>
            </a:r>
          </a:p>
          <a:p>
            <a:pPr>
              <a:lnSpc>
                <a:spcPct val="120000"/>
              </a:lnSpc>
            </a:pPr>
            <a:r>
              <a:rPr lang="en-US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Obtain 1 of the following: 6 dual credits, 4 AP credits, 3 dual credits and 2 AP credits, 26 score on ACT, or 1250 score on SAT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620000" cy="1523999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Technical Honors</a:t>
            </a:r>
            <a:br>
              <a:rPr lang="en-US" sz="5400" b="1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(Requirements in addition to the Core 40)</a:t>
            </a:r>
            <a:endParaRPr lang="en-US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7848600" cy="3496733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Can be paired with Academic Honors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Earn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Career-Technical Credits in addition to required courses for Core 40 or AH track (*6 CTE credits must be in an approved CTE pathway)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Earn 6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CTE Dual Credits from approved list (need 12 if also on AH path) OR earn an industry-based certification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Must achieve a “C-” or higher in each course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47 Credits required &amp; must achieve a “B”(3.0) overall GPA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credits in Foreign Languages recommended</a:t>
            </a:r>
          </a:p>
          <a:p>
            <a:pPr marL="0" indent="0">
              <a:buNone/>
            </a:pPr>
            <a:endParaRPr lang="en-US" sz="2000" dirty="0" smtClean="0"/>
          </a:p>
          <a:p>
            <a:pPr marL="457200" indent="-457200">
              <a:buFont typeface="Arial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711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5337"/>
            <a:ext cx="7696200" cy="12944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Copperplate Gothic Bold" panose="020E0705020206020404" pitchFamily="34" charset="0"/>
              </a:rPr>
              <a:t>Tech Honors</a:t>
            </a:r>
            <a:br>
              <a:rPr lang="en-US" sz="4800" b="1" dirty="0" smtClean="0">
                <a:latin typeface="Copperplate Gothic Bold" panose="020E0705020206020404" pitchFamily="34" charset="0"/>
              </a:rPr>
            </a:br>
            <a:r>
              <a:rPr lang="en-US" sz="4800" b="1" dirty="0" smtClean="0">
                <a:latin typeface="Copperplate Gothic Bold" panose="020E0705020206020404" pitchFamily="34" charset="0"/>
              </a:rPr>
              <a:t>Helpful Tips</a:t>
            </a:r>
            <a:endParaRPr lang="en-US" sz="4800" b="1" dirty="0">
              <a:latin typeface="Copperplate Gothic Bold" panose="020E07050202060204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696200" cy="3657600"/>
          </a:xfrm>
        </p:spPr>
        <p:txBody>
          <a:bodyPr>
            <a:normAutofit fontScale="32500" lnSpcReduction="20000"/>
          </a:bodyPr>
          <a:lstStyle/>
          <a:p>
            <a:r>
              <a:rPr lang="en-US" sz="51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51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 you are interested in possibly pursuing a career that is industrial/technology based, you may want to enroll in one of the following as freshman:</a:t>
            </a:r>
          </a:p>
          <a:p>
            <a:pPr lvl="1"/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 to Machine Tools ( 2 periods/one semester); dual credit</a:t>
            </a:r>
          </a:p>
          <a:p>
            <a:pPr lvl="1"/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Intro. to Agriculture or Ag. Power Structures &amp; Tech.; dual credit</a:t>
            </a:r>
          </a:p>
          <a:p>
            <a:pPr lvl="1"/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 to Communication, Construction, and/or Transportation (each </a:t>
            </a:r>
            <a:r>
              <a:rPr lang="en-US" sz="51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 semester)</a:t>
            </a:r>
          </a:p>
          <a:p>
            <a:pPr lvl="1"/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 to Engineering (dual credit)</a:t>
            </a:r>
          </a:p>
          <a:p>
            <a:pPr lvl="1"/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 to Manufacturing</a:t>
            </a:r>
          </a:p>
          <a:p>
            <a:pPr lvl="1"/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If interested in 4T, take a technical course.  </a:t>
            </a:r>
          </a:p>
          <a:p>
            <a:r>
              <a:rPr lang="en-US" sz="51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Also, consider taking Spanish or Latin</a:t>
            </a:r>
            <a:r>
              <a:rPr lang="en-US" sz="51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1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if you have room in your schedule and/or have not yet decided you are going to do Academic Honors.</a:t>
            </a:r>
          </a:p>
          <a:p>
            <a:pPr marL="0" indent="0">
              <a:buNone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20667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8142</TotalTime>
  <Words>939</Words>
  <Application>Microsoft Office PowerPoint</Application>
  <PresentationFormat>On-screen Show (4:3)</PresentationFormat>
  <Paragraphs>121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Agency FB</vt:lpstr>
      <vt:lpstr>Antique Olive CompactPS</vt:lpstr>
      <vt:lpstr>Arial</vt:lpstr>
      <vt:lpstr>Calibri</vt:lpstr>
      <vt:lpstr>Copperplate Gothic Bold</vt:lpstr>
      <vt:lpstr>Garamond</vt:lpstr>
      <vt:lpstr>Organic</vt:lpstr>
      <vt:lpstr>PCHS Academics</vt:lpstr>
      <vt:lpstr>Welcome!</vt:lpstr>
      <vt:lpstr>Diploma Paths</vt:lpstr>
      <vt:lpstr>What is a credit?  How do I obtain credits?</vt:lpstr>
      <vt:lpstr>Core 40 Requirements</vt:lpstr>
      <vt:lpstr>Core 40 Requirements (cont.)</vt:lpstr>
      <vt:lpstr>Academic Honors (Requirements in addition to the Core 40)</vt:lpstr>
      <vt:lpstr>Technical Honors (Requirements in addition to the Core 40)</vt:lpstr>
      <vt:lpstr>Tech Honors Helpful Tips</vt:lpstr>
      <vt:lpstr>Required for all students</vt:lpstr>
      <vt:lpstr>Example of 9th grade  Core 40 Schedule </vt:lpstr>
      <vt:lpstr>Example of 9th Grade Academic Honors Schedule</vt:lpstr>
      <vt:lpstr>Example of 9th Grade Tech Honors Schedule</vt:lpstr>
      <vt:lpstr>Example of Band with AH or TH Schedule</vt:lpstr>
      <vt:lpstr>Honors Weighted grades (0.01 add-on)</vt:lpstr>
      <vt:lpstr>AP Weighted Grades (0.02 add-on)</vt:lpstr>
      <vt:lpstr>Graduation Pathways </vt:lpstr>
      <vt:lpstr>PowerPoint Presentation</vt:lpstr>
      <vt:lpstr> Your school counselors are here to help!</vt:lpstr>
      <vt:lpstr> Follow Us!</vt:lpstr>
    </vt:vector>
  </TitlesOfParts>
  <Company>NGSC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Engelbrecht, Carrie</dc:creator>
  <cp:lastModifiedBy>Carrie Engelbrecht</cp:lastModifiedBy>
  <cp:revision>112</cp:revision>
  <cp:lastPrinted>2019-02-22T20:48:28Z</cp:lastPrinted>
  <dcterms:created xsi:type="dcterms:W3CDTF">2013-01-11T14:48:00Z</dcterms:created>
  <dcterms:modified xsi:type="dcterms:W3CDTF">2021-08-05T13:48:56Z</dcterms:modified>
</cp:coreProperties>
</file>