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6858000" cx="9144000"/>
  <p:notesSz cx="7010400" cy="9296400"/>
  <p:embeddedFontLst>
    <p:embeddedFont>
      <p:font typeface="Teko"/>
      <p:regular r:id="rId26"/>
      <p:bold r:id="rId27"/>
    </p:embeddedFont>
    <p:embeddedFont>
      <p:font typeface="Garamond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2" roundtripDataSignature="AMtx7mjZ1k/oezetINbBQesPBYHtCaxb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Teko-regular.fntdata"/><Relationship Id="rId25" Type="http://schemas.openxmlformats.org/officeDocument/2006/relationships/slide" Target="slides/slide20.xml"/><Relationship Id="rId28" Type="http://schemas.openxmlformats.org/officeDocument/2006/relationships/font" Target="fonts/Garamond-regular.fntdata"/><Relationship Id="rId27" Type="http://schemas.openxmlformats.org/officeDocument/2006/relationships/font" Target="fonts/Tek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Garamon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Garamond-boldItalic.fntdata"/><Relationship Id="rId30" Type="http://schemas.openxmlformats.org/officeDocument/2006/relationships/font" Target="fonts/Garamond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0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0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1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1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2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2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3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3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4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4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5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6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6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7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8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9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9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0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0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3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4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5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6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7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8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8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9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22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descr="SD-PanelTitle-R1.png" id="22" name="Google Shape;22;p2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23;p22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Title-UniformTrim.png" id="24" name="Google Shape;24;p22"/>
            <p:cNvPicPr preferRelativeResize="0"/>
            <p:nvPr/>
          </p:nvPicPr>
          <p:blipFill rotWithShape="1">
            <a:blip r:embed="rId3">
              <a:alphaModFix/>
            </a:blip>
            <a:srcRect b="0" l="-2" r="47958" t="0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Title-UniformTrim.png" id="25" name="Google Shape;25;p22"/>
            <p:cNvPicPr preferRelativeResize="0"/>
            <p:nvPr/>
          </p:nvPicPr>
          <p:blipFill rotWithShape="1">
            <a:blip r:embed="rId3">
              <a:alphaModFix/>
            </a:blip>
            <a:srcRect b="0" l="-2" r="47958" t="0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Google Shape;26;p22"/>
          <p:cNvSpPr txBox="1"/>
          <p:nvPr>
            <p:ph type="ctrTitle"/>
          </p:nvPr>
        </p:nvSpPr>
        <p:spPr>
          <a:xfrm>
            <a:off x="1921934" y="1811863"/>
            <a:ext cx="5308866" cy="15155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Garamond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" type="subTitle"/>
          </p:nvPr>
        </p:nvSpPr>
        <p:spPr>
          <a:xfrm>
            <a:off x="1921934" y="3598327"/>
            <a:ext cx="5308866" cy="1377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07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84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61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22"/>
          <p:cNvSpPr txBox="1"/>
          <p:nvPr>
            <p:ph idx="10" type="dt"/>
          </p:nvPr>
        </p:nvSpPr>
        <p:spPr>
          <a:xfrm>
            <a:off x="6065417" y="5054602"/>
            <a:ext cx="673276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11" type="ftr"/>
          </p:nvPr>
        </p:nvSpPr>
        <p:spPr>
          <a:xfrm>
            <a:off x="1921934" y="5054602"/>
            <a:ext cx="406486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2"/>
          <p:cNvSpPr txBox="1"/>
          <p:nvPr>
            <p:ph idx="12" type="sldNum"/>
          </p:nvPr>
        </p:nvSpPr>
        <p:spPr>
          <a:xfrm>
            <a:off x="6817317" y="5054602"/>
            <a:ext cx="4134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1" name="Google Shape;31;p22"/>
          <p:cNvCxnSpPr/>
          <p:nvPr/>
        </p:nvCxnSpPr>
        <p:spPr>
          <a:xfrm>
            <a:off x="2019825" y="3471329"/>
            <a:ext cx="5113083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1"/>
          <p:cNvSpPr txBox="1"/>
          <p:nvPr>
            <p:ph type="title"/>
          </p:nvPr>
        </p:nvSpPr>
        <p:spPr>
          <a:xfrm>
            <a:off x="1176866" y="4815415"/>
            <a:ext cx="6798734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1"/>
          <p:cNvSpPr/>
          <p:nvPr>
            <p:ph idx="2" type="pic"/>
          </p:nvPr>
        </p:nvSpPr>
        <p:spPr>
          <a:xfrm>
            <a:off x="1026260" y="1032933"/>
            <a:ext cx="7091482" cy="3361269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31"/>
          <p:cNvSpPr txBox="1"/>
          <p:nvPr>
            <p:ph idx="1" type="body"/>
          </p:nvPr>
        </p:nvSpPr>
        <p:spPr>
          <a:xfrm>
            <a:off x="1176866" y="5382153"/>
            <a:ext cx="6798734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93" name="Google Shape;93;p31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1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1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2"/>
          <p:cNvSpPr txBox="1"/>
          <p:nvPr>
            <p:ph type="title"/>
          </p:nvPr>
        </p:nvSpPr>
        <p:spPr>
          <a:xfrm>
            <a:off x="1176866" y="906873"/>
            <a:ext cx="6798734" cy="30978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2"/>
          <p:cNvSpPr txBox="1"/>
          <p:nvPr>
            <p:ph idx="1" type="body"/>
          </p:nvPr>
        </p:nvSpPr>
        <p:spPr>
          <a:xfrm>
            <a:off x="1176865" y="4275666"/>
            <a:ext cx="6798736" cy="1600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9" name="Google Shape;99;p32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32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2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02" name="Google Shape;102;p32"/>
          <p:cNvCxnSpPr/>
          <p:nvPr/>
        </p:nvCxnSpPr>
        <p:spPr>
          <a:xfrm>
            <a:off x="1278465" y="4140199"/>
            <a:ext cx="6606425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3"/>
          <p:cNvSpPr txBox="1"/>
          <p:nvPr>
            <p:ph type="title"/>
          </p:nvPr>
        </p:nvSpPr>
        <p:spPr>
          <a:xfrm>
            <a:off x="1334333" y="982132"/>
            <a:ext cx="6400250" cy="2370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3"/>
          <p:cNvSpPr txBox="1"/>
          <p:nvPr>
            <p:ph idx="1" type="body"/>
          </p:nvPr>
        </p:nvSpPr>
        <p:spPr>
          <a:xfrm>
            <a:off x="1600200" y="3352799"/>
            <a:ext cx="5892798" cy="6519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360"/>
              </a:spcBef>
              <a:spcAft>
                <a:spcPts val="0"/>
              </a:spcAft>
              <a:buSzPts val="2070"/>
              <a:buFont typeface="Garamond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Font typeface="Garamond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Font typeface="Garamond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Font typeface="Garamond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Font typeface="Garamond"/>
              <a:buNone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06" name="Google Shape;106;p33"/>
          <p:cNvSpPr txBox="1"/>
          <p:nvPr>
            <p:ph idx="2" type="body"/>
          </p:nvPr>
        </p:nvSpPr>
        <p:spPr>
          <a:xfrm>
            <a:off x="1176863" y="4343400"/>
            <a:ext cx="6798738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7" name="Google Shape;107;p33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3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3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3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11" name="Google Shape;111;p33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12" name="Google Shape;112;p33"/>
          <p:cNvCxnSpPr/>
          <p:nvPr/>
        </p:nvCxnSpPr>
        <p:spPr>
          <a:xfrm>
            <a:off x="1278466" y="4140199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4"/>
          <p:cNvSpPr txBox="1"/>
          <p:nvPr>
            <p:ph type="title"/>
          </p:nvPr>
        </p:nvSpPr>
        <p:spPr>
          <a:xfrm>
            <a:off x="1176869" y="3308581"/>
            <a:ext cx="679872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4"/>
          <p:cNvSpPr txBox="1"/>
          <p:nvPr>
            <p:ph idx="1" type="body"/>
          </p:nvPr>
        </p:nvSpPr>
        <p:spPr>
          <a:xfrm>
            <a:off x="1176868" y="4777381"/>
            <a:ext cx="679873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6" name="Google Shape;116;p34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4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34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5"/>
          <p:cNvSpPr txBox="1"/>
          <p:nvPr>
            <p:ph type="title"/>
          </p:nvPr>
        </p:nvSpPr>
        <p:spPr>
          <a:xfrm>
            <a:off x="1409416" y="982132"/>
            <a:ext cx="6325168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5"/>
          <p:cNvSpPr txBox="1"/>
          <p:nvPr>
            <p:ph idx="1" type="body"/>
          </p:nvPr>
        </p:nvSpPr>
        <p:spPr>
          <a:xfrm>
            <a:off x="1176868" y="3639312"/>
            <a:ext cx="6798730" cy="8869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2" name="Google Shape;122;p35"/>
          <p:cNvSpPr txBox="1"/>
          <p:nvPr>
            <p:ph idx="2" type="body"/>
          </p:nvPr>
        </p:nvSpPr>
        <p:spPr>
          <a:xfrm>
            <a:off x="1176865" y="4529667"/>
            <a:ext cx="6798736" cy="1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840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3" name="Google Shape;123;p35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5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5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35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27" name="Google Shape;127;p35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28" name="Google Shape;128;p35"/>
          <p:cNvCxnSpPr/>
          <p:nvPr/>
        </p:nvCxnSpPr>
        <p:spPr>
          <a:xfrm>
            <a:off x="1278466" y="342900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6"/>
          <p:cNvSpPr txBox="1"/>
          <p:nvPr>
            <p:ph type="title"/>
          </p:nvPr>
        </p:nvSpPr>
        <p:spPr>
          <a:xfrm>
            <a:off x="1176865" y="982131"/>
            <a:ext cx="6798734" cy="2294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6"/>
          <p:cNvSpPr txBox="1"/>
          <p:nvPr>
            <p:ph idx="1" type="body"/>
          </p:nvPr>
        </p:nvSpPr>
        <p:spPr>
          <a:xfrm>
            <a:off x="1176868" y="3566160"/>
            <a:ext cx="6798730" cy="9052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2" name="Google Shape;132;p36"/>
          <p:cNvSpPr txBox="1"/>
          <p:nvPr>
            <p:ph idx="2" type="body"/>
          </p:nvPr>
        </p:nvSpPr>
        <p:spPr>
          <a:xfrm>
            <a:off x="1176866" y="4470400"/>
            <a:ext cx="6798734" cy="1405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840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3" name="Google Shape;133;p36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6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6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6" name="Google Shape;136;p36"/>
          <p:cNvCxnSpPr/>
          <p:nvPr/>
        </p:nvCxnSpPr>
        <p:spPr>
          <a:xfrm>
            <a:off x="1278469" y="3429000"/>
            <a:ext cx="6606421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7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7"/>
          <p:cNvSpPr txBox="1"/>
          <p:nvPr>
            <p:ph idx="1" type="body"/>
          </p:nvPr>
        </p:nvSpPr>
        <p:spPr>
          <a:xfrm rot="5400000">
            <a:off x="2883366" y="783633"/>
            <a:ext cx="3385733" cy="6798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40" name="Google Shape;140;p37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7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7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43" name="Google Shape;143;p37"/>
          <p:cNvCxnSpPr/>
          <p:nvPr/>
        </p:nvCxnSpPr>
        <p:spPr>
          <a:xfrm>
            <a:off x="1278466" y="2354670"/>
            <a:ext cx="660642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8"/>
          <p:cNvSpPr txBox="1"/>
          <p:nvPr>
            <p:ph type="title"/>
          </p:nvPr>
        </p:nvSpPr>
        <p:spPr>
          <a:xfrm rot="5400000">
            <a:off x="4681635" y="2581906"/>
            <a:ext cx="4968995" cy="16189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38"/>
          <p:cNvSpPr txBox="1"/>
          <p:nvPr>
            <p:ph idx="1" type="body"/>
          </p:nvPr>
        </p:nvSpPr>
        <p:spPr>
          <a:xfrm rot="5400000">
            <a:off x="1150125" y="933615"/>
            <a:ext cx="4968993" cy="4915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47" name="Google Shape;147;p38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8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8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50" name="Google Shape;150;p38"/>
          <p:cNvCxnSpPr/>
          <p:nvPr/>
        </p:nvCxnSpPr>
        <p:spPr>
          <a:xfrm>
            <a:off x="6245512" y="906873"/>
            <a:ext cx="0" cy="4968993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Google Shape;33;p23"/>
          <p:cNvCxnSpPr/>
          <p:nvPr/>
        </p:nvCxnSpPr>
        <p:spPr>
          <a:xfrm>
            <a:off x="1278465" y="235626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" name="Google Shape;34;p23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3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4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4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5"/>
          <p:cNvSpPr txBox="1"/>
          <p:nvPr>
            <p:ph type="title"/>
          </p:nvPr>
        </p:nvSpPr>
        <p:spPr>
          <a:xfrm>
            <a:off x="1278465" y="1641413"/>
            <a:ext cx="6595534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5"/>
          <p:cNvSpPr txBox="1"/>
          <p:nvPr>
            <p:ph idx="1" type="body"/>
          </p:nvPr>
        </p:nvSpPr>
        <p:spPr>
          <a:xfrm>
            <a:off x="1278465" y="3734859"/>
            <a:ext cx="6595534" cy="1090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6" name="Google Shape;46;p25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9" name="Google Shape;49;p25"/>
          <p:cNvCxnSpPr/>
          <p:nvPr/>
        </p:nvCxnSpPr>
        <p:spPr>
          <a:xfrm>
            <a:off x="1278466" y="3599392"/>
            <a:ext cx="6595533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26"/>
          <p:cNvCxnSpPr/>
          <p:nvPr/>
        </p:nvCxnSpPr>
        <p:spPr>
          <a:xfrm>
            <a:off x="1278465" y="235626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2" name="Google Shape;52;p26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" type="body"/>
          </p:nvPr>
        </p:nvSpPr>
        <p:spPr>
          <a:xfrm>
            <a:off x="1176866" y="2487168"/>
            <a:ext cx="3337560" cy="3447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4" name="Google Shape;54;p26"/>
          <p:cNvSpPr txBox="1"/>
          <p:nvPr>
            <p:ph idx="2" type="body"/>
          </p:nvPr>
        </p:nvSpPr>
        <p:spPr>
          <a:xfrm>
            <a:off x="4645152" y="2487168"/>
            <a:ext cx="3337560" cy="3447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5" name="Google Shape;55;p26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6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" type="body"/>
          </p:nvPr>
        </p:nvSpPr>
        <p:spPr>
          <a:xfrm>
            <a:off x="1176868" y="2658533"/>
            <a:ext cx="3337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76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61" name="Google Shape;61;p27"/>
          <p:cNvSpPr txBox="1"/>
          <p:nvPr>
            <p:ph idx="2" type="body"/>
          </p:nvPr>
        </p:nvSpPr>
        <p:spPr>
          <a:xfrm>
            <a:off x="1176868" y="3243263"/>
            <a:ext cx="3337560" cy="270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2" name="Google Shape;62;p27"/>
          <p:cNvSpPr txBox="1"/>
          <p:nvPr>
            <p:ph idx="3" type="body"/>
          </p:nvPr>
        </p:nvSpPr>
        <p:spPr>
          <a:xfrm>
            <a:off x="4641832" y="2658533"/>
            <a:ext cx="3337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76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63" name="Google Shape;63;p27"/>
          <p:cNvSpPr txBox="1"/>
          <p:nvPr>
            <p:ph idx="4" type="body"/>
          </p:nvPr>
        </p:nvSpPr>
        <p:spPr>
          <a:xfrm>
            <a:off x="4641832" y="3243263"/>
            <a:ext cx="3337560" cy="270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4" name="Google Shape;64;p27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7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7" name="Google Shape;67;p27"/>
          <p:cNvCxnSpPr/>
          <p:nvPr/>
        </p:nvCxnSpPr>
        <p:spPr>
          <a:xfrm>
            <a:off x="1278466" y="235467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>
            <p:ph type="title"/>
          </p:nvPr>
        </p:nvSpPr>
        <p:spPr>
          <a:xfrm>
            <a:off x="1176865" y="915337"/>
            <a:ext cx="6798735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3" name="Google Shape;73;p28"/>
          <p:cNvCxnSpPr/>
          <p:nvPr/>
        </p:nvCxnSpPr>
        <p:spPr>
          <a:xfrm>
            <a:off x="1278466" y="235467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/>
          <p:nvPr>
            <p:ph type="title"/>
          </p:nvPr>
        </p:nvSpPr>
        <p:spPr>
          <a:xfrm>
            <a:off x="1176865" y="1388534"/>
            <a:ext cx="2536798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" type="body"/>
          </p:nvPr>
        </p:nvSpPr>
        <p:spPr>
          <a:xfrm>
            <a:off x="4120062" y="982132"/>
            <a:ext cx="3855539" cy="4893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2" type="body"/>
          </p:nvPr>
        </p:nvSpPr>
        <p:spPr>
          <a:xfrm>
            <a:off x="1176865" y="3031065"/>
            <a:ext cx="2536798" cy="24384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78" name="Google Shape;78;p29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9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1" name="Google Shape;81;p29"/>
          <p:cNvCxnSpPr/>
          <p:nvPr/>
        </p:nvCxnSpPr>
        <p:spPr>
          <a:xfrm>
            <a:off x="1278466" y="2912533"/>
            <a:ext cx="233359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0"/>
          <p:cNvSpPr txBox="1"/>
          <p:nvPr>
            <p:ph type="title"/>
          </p:nvPr>
        </p:nvSpPr>
        <p:spPr>
          <a:xfrm>
            <a:off x="1176865" y="1883832"/>
            <a:ext cx="3632202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0"/>
          <p:cNvSpPr/>
          <p:nvPr>
            <p:ph idx="2" type="pic"/>
          </p:nvPr>
        </p:nvSpPr>
        <p:spPr>
          <a:xfrm>
            <a:off x="5183069" y="1032933"/>
            <a:ext cx="2929463" cy="4792136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" name="Google Shape;85;p30"/>
          <p:cNvSpPr txBox="1"/>
          <p:nvPr>
            <p:ph idx="1" type="body"/>
          </p:nvPr>
        </p:nvSpPr>
        <p:spPr>
          <a:xfrm>
            <a:off x="1176865" y="3255432"/>
            <a:ext cx="3632201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6" name="Google Shape;86;p30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0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0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3.jpg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1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descr="SD-PanelContent.png" id="11" name="Google Shape;11;p2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Google Shape;12;p21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Content-UniformTrim.png" id="13" name="Google Shape;13;p21"/>
            <p:cNvPicPr preferRelativeResize="0"/>
            <p:nvPr/>
          </p:nvPicPr>
          <p:blipFill rotWithShape="1">
            <a:blip r:embed="rId3">
              <a:alphaModFix/>
            </a:blip>
            <a:srcRect b="0" l="1" r="14240" t="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Content-UniformTrim.png" id="14" name="Google Shape;14;p21"/>
            <p:cNvPicPr preferRelativeResize="0"/>
            <p:nvPr/>
          </p:nvPicPr>
          <p:blipFill rotWithShape="1">
            <a:blip r:embed="rId3">
              <a:alphaModFix/>
            </a:blip>
            <a:srcRect b="0" l="1" r="14240" t="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Google Shape;15;p21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 b="0" i="0" sz="4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6" name="Google Shape;16;p21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386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b="0" i="0" sz="2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37465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360044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345439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330835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330835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30835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30834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30834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7" name="Google Shape;17;p21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8" name="Google Shape;18;p21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9" name="Google Shape;19;p21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ngsc.k12.in.us/guidance-department" TargetMode="External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"/>
          <p:cNvSpPr txBox="1"/>
          <p:nvPr>
            <p:ph type="ctrTitle"/>
          </p:nvPr>
        </p:nvSpPr>
        <p:spPr>
          <a:xfrm>
            <a:off x="1921934" y="1811863"/>
            <a:ext cx="5308866" cy="15155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PCHS Academics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56" name="Google Shape;156;p1"/>
          <p:cNvSpPr txBox="1"/>
          <p:nvPr>
            <p:ph idx="1" type="subTitle"/>
          </p:nvPr>
        </p:nvSpPr>
        <p:spPr>
          <a:xfrm>
            <a:off x="1921934" y="3598327"/>
            <a:ext cx="5308866" cy="1377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rPr b="1" lang="en-US" sz="2400">
                <a:latin typeface="Balthazar"/>
                <a:ea typeface="Balthazar"/>
                <a:cs typeface="Balthazar"/>
                <a:sym typeface="Balthazar"/>
              </a:rPr>
              <a:t>Diploma Paths</a:t>
            </a:r>
            <a:endParaRPr/>
          </a:p>
          <a:p>
            <a:pPr indent="0" lvl="0" marL="0" rtl="0" algn="ctr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rPr b="1" lang="en-US" sz="2400">
                <a:latin typeface="Balthazar"/>
                <a:ea typeface="Balthazar"/>
                <a:cs typeface="Balthazar"/>
                <a:sym typeface="Balthazar"/>
              </a:rPr>
              <a:t>Requirements</a:t>
            </a:r>
            <a:endParaRPr/>
          </a:p>
          <a:p>
            <a:pPr indent="0" lvl="0" marL="0" rtl="0" algn="ctr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rPr b="1" lang="en-US" sz="2400">
                <a:latin typeface="Balthazar"/>
                <a:ea typeface="Balthazar"/>
                <a:cs typeface="Balthazar"/>
                <a:sym typeface="Balthazar"/>
              </a:rPr>
              <a:t>Graduation Pathways</a:t>
            </a:r>
            <a:endParaRPr b="1" sz="2400">
              <a:latin typeface="Balthazar"/>
              <a:ea typeface="Balthazar"/>
              <a:cs typeface="Balthazar"/>
              <a:sym typeface="Balthazar"/>
            </a:endParaRPr>
          </a:p>
        </p:txBody>
      </p:sp>
      <p:pic>
        <p:nvPicPr>
          <p:cNvPr id="157" name="Google Shape;1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57600" y="590130"/>
            <a:ext cx="1546315" cy="1086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00"/>
            </a:gs>
            <a:gs pos="18833">
              <a:schemeClr val="accent2"/>
            </a:gs>
            <a:gs pos="37000">
              <a:srgbClr val="E87048"/>
            </a:gs>
            <a:gs pos="74000">
              <a:srgbClr val="D0E08D"/>
            </a:gs>
            <a:gs pos="83000">
              <a:srgbClr val="D0E08D"/>
            </a:gs>
            <a:gs pos="91551">
              <a:srgbClr val="86A9CB"/>
            </a:gs>
            <a:gs pos="100000">
              <a:srgbClr val="E0EAB3"/>
            </a:gs>
          </a:gsLst>
          <a:lin ang="5400000" scaled="0"/>
        </a:gra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"/>
          <p:cNvSpPr txBox="1"/>
          <p:nvPr>
            <p:ph type="title"/>
          </p:nvPr>
        </p:nvSpPr>
        <p:spPr>
          <a:xfrm>
            <a:off x="609600" y="915337"/>
            <a:ext cx="7924800" cy="1294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Required for all students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11" name="Google Shape;211;p10"/>
          <p:cNvSpPr txBox="1"/>
          <p:nvPr>
            <p:ph idx="1" type="body"/>
          </p:nvPr>
        </p:nvSpPr>
        <p:spPr>
          <a:xfrm>
            <a:off x="685800" y="2438400"/>
            <a:ext cx="7290055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PE (2 semesters); 1 PE credit can be earned with 1 completed season of an approved sport or marching band</a:t>
            </a:r>
            <a:endParaRPr/>
          </a:p>
          <a:p>
            <a:pPr indent="-285750" lvl="0" marL="285750" rtl="0" algn="l">
              <a:spcBef>
                <a:spcPts val="1280"/>
              </a:spcBef>
              <a:spcAft>
                <a:spcPts val="0"/>
              </a:spcAft>
              <a:buSzPct val="1150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Health (1 semester)  </a:t>
            </a:r>
            <a:endParaRPr/>
          </a:p>
          <a:p>
            <a:pPr indent="-285750" lvl="0" marL="285750" rtl="0" algn="l">
              <a:spcBef>
                <a:spcPts val="1280"/>
              </a:spcBef>
              <a:spcAft>
                <a:spcPts val="0"/>
              </a:spcAft>
              <a:buSzPct val="1150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Speech (1 semester)</a:t>
            </a:r>
            <a:endParaRPr/>
          </a:p>
          <a:p>
            <a:pPr indent="-285750" lvl="0" marL="285750" rtl="0" algn="l">
              <a:spcBef>
                <a:spcPts val="1280"/>
              </a:spcBef>
              <a:spcAft>
                <a:spcPts val="0"/>
              </a:spcAft>
              <a:buSzPct val="1150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Preparing for College &amp; Careers           (1 semester – taken at PCMS)</a:t>
            </a:r>
            <a:endParaRPr/>
          </a:p>
          <a:p>
            <a:pPr indent="0" lvl="0" marL="0" rtl="0" algn="ctr">
              <a:spcBef>
                <a:spcPts val="1280"/>
              </a:spcBef>
              <a:spcAft>
                <a:spcPts val="0"/>
              </a:spcAft>
              <a:buSzPct val="115000"/>
              <a:buNone/>
            </a:pPr>
            <a:r>
              <a:rPr lang="en-US" sz="4000"/>
              <a:t> </a:t>
            </a:r>
            <a:endParaRPr/>
          </a:p>
          <a:p>
            <a:pPr indent="-37465" lvl="0" marL="285750" rtl="0" algn="ctr">
              <a:spcBef>
                <a:spcPts val="128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 sz="4000"/>
          </a:p>
          <a:p>
            <a:pPr indent="-136779" lvl="0" marL="285750" rtl="0" algn="l">
              <a:spcBef>
                <a:spcPts val="1008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"/>
          <p:cNvSpPr txBox="1"/>
          <p:nvPr>
            <p:ph type="title"/>
          </p:nvPr>
        </p:nvSpPr>
        <p:spPr>
          <a:xfrm>
            <a:off x="609600" y="1066800"/>
            <a:ext cx="7620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althazar"/>
              <a:buNone/>
            </a:pP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Example of 9</a:t>
            </a:r>
            <a:r>
              <a:rPr b="1" baseline="30000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th</a:t>
            </a: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 grade </a:t>
            </a:r>
            <a:b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Core 40 Schedule </a:t>
            </a:r>
            <a:endParaRPr b="1">
              <a:solidFill>
                <a:schemeClr val="dk1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17" name="Google Shape;217;p11"/>
          <p:cNvSpPr txBox="1"/>
          <p:nvPr>
            <p:ph idx="1" type="body"/>
          </p:nvPr>
        </p:nvSpPr>
        <p:spPr>
          <a:xfrm>
            <a:off x="1176865" y="2438401"/>
            <a:ext cx="6798736" cy="34967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76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Algebra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Concert Band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English 9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Biology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PE/Health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Principles of Agriculture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Principles of Computing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030A0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2"/>
          <p:cNvSpPr txBox="1"/>
          <p:nvPr>
            <p:ph type="title"/>
          </p:nvPr>
        </p:nvSpPr>
        <p:spPr>
          <a:xfrm>
            <a:off x="609600" y="915337"/>
            <a:ext cx="7696200" cy="1294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althazar"/>
              <a:buNone/>
            </a:pP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Example of 9</a:t>
            </a:r>
            <a:r>
              <a:rPr b="1" baseline="30000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th</a:t>
            </a: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 Grade</a:t>
            </a:r>
            <a:b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Academic Honors Schedule</a:t>
            </a:r>
            <a:endParaRPr b="1">
              <a:solidFill>
                <a:schemeClr val="dk1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23" name="Google Shape;223;p12"/>
          <p:cNvSpPr txBox="1"/>
          <p:nvPr>
            <p:ph idx="1" type="body"/>
          </p:nvPr>
        </p:nvSpPr>
        <p:spPr>
          <a:xfrm>
            <a:off x="838200" y="2514600"/>
            <a:ext cx="7238999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Geometry (Honors or Regular)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English 9 (Honors or Regular)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Biology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Principles of Biomedical Science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Health/PE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Spanish I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Intro to 2D/3D Art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B0F0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3"/>
          <p:cNvSpPr txBox="1"/>
          <p:nvPr>
            <p:ph type="title"/>
          </p:nvPr>
        </p:nvSpPr>
        <p:spPr>
          <a:xfrm>
            <a:off x="423333" y="990600"/>
            <a:ext cx="8305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althazar"/>
              <a:buNone/>
            </a:pP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Example of 9</a:t>
            </a:r>
            <a:r>
              <a:rPr b="1" baseline="30000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th</a:t>
            </a: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 Grade</a:t>
            </a:r>
            <a:b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Tech Honors Schedule</a:t>
            </a:r>
            <a:endParaRPr b="1">
              <a:solidFill>
                <a:schemeClr val="dk1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29" name="Google Shape;229;p13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Algebra</a:t>
            </a:r>
            <a:endParaRPr/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English 9 (Honors or Regular)</a:t>
            </a:r>
            <a:endParaRPr/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Biology</a:t>
            </a:r>
            <a:endParaRPr/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Spanish I</a:t>
            </a:r>
            <a:endParaRPr/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Term 1: Principles of Machining, 2 period class for 1 semester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Term 2: Journalism/3D Art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PE/Strength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123634" lvl="0" marL="285750" rtl="0" algn="l">
              <a:spcBef>
                <a:spcPts val="1044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>
              <a:latin typeface="Teko"/>
              <a:ea typeface="Teko"/>
              <a:cs typeface="Teko"/>
              <a:sym typeface="Tek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62AB0"/>
        </a:solid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4"/>
          <p:cNvSpPr txBox="1"/>
          <p:nvPr>
            <p:ph type="title"/>
          </p:nvPr>
        </p:nvSpPr>
        <p:spPr>
          <a:xfrm>
            <a:off x="932518" y="1143000"/>
            <a:ext cx="7287430" cy="901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althazar"/>
              <a:buNone/>
            </a:pP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Example of Band with</a:t>
            </a:r>
            <a:b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AH or TH Schedule</a:t>
            </a:r>
            <a:endParaRPr b="1">
              <a:solidFill>
                <a:schemeClr val="dk1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35" name="Google Shape;235;p14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English 9 (Honors or Regular)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Geometry (Honors or Regular)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Biology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Health/PE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Spanish 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Concert Band (Counts as Fine Arts Credit)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Principles of Early Child Education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86A9CB"/>
            </a:gs>
            <a:gs pos="18833">
              <a:schemeClr val="accent2"/>
            </a:gs>
            <a:gs pos="37000">
              <a:srgbClr val="92D050"/>
            </a:gs>
            <a:gs pos="74000">
              <a:srgbClr val="D0E08D"/>
            </a:gs>
            <a:gs pos="83000">
              <a:srgbClr val="D0E08D"/>
            </a:gs>
            <a:gs pos="91551">
              <a:srgbClr val="86A9CB"/>
            </a:gs>
            <a:gs pos="100000">
              <a:srgbClr val="E0EAB3"/>
            </a:gs>
          </a:gsLst>
          <a:lin ang="5400000" scaled="0"/>
        </a:gra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Balthazar"/>
              <a:buNone/>
            </a:pPr>
            <a:r>
              <a:rPr b="1" lang="en-US" sz="3600">
                <a:latin typeface="Balthazar"/>
                <a:ea typeface="Balthazar"/>
                <a:cs typeface="Balthazar"/>
                <a:sym typeface="Balthazar"/>
              </a:rPr>
              <a:t>Honors Weighted grades</a:t>
            </a:r>
            <a:br>
              <a:rPr b="1" lang="en-US" sz="3600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 sz="3600">
                <a:latin typeface="Balthazar"/>
                <a:ea typeface="Balthazar"/>
                <a:cs typeface="Balthazar"/>
                <a:sym typeface="Balthazar"/>
              </a:rPr>
              <a:t>(0.01 add-on)</a:t>
            </a:r>
            <a:endParaRPr b="1" sz="36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41" name="Google Shape;241;p15"/>
          <p:cNvSpPr txBox="1"/>
          <p:nvPr>
            <p:ph idx="1" type="body"/>
          </p:nvPr>
        </p:nvSpPr>
        <p:spPr>
          <a:xfrm>
            <a:off x="1066800" y="2438400"/>
            <a:ext cx="70104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After GPA is computed each semester, students in the following classes will earn 0.01 add-on credit each semester to compute their weighted GPA</a:t>
            </a:r>
            <a:endParaRPr/>
          </a:p>
          <a:p>
            <a:pPr indent="-285750" lvl="0" marL="285750" rtl="0" algn="l"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English 9 Honors</a:t>
            </a:r>
            <a:endParaRPr/>
          </a:p>
          <a:p>
            <a:pPr indent="-285750" lvl="0" marL="285750" rtl="0" algn="l"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English 10 Honors</a:t>
            </a:r>
            <a:endParaRPr/>
          </a:p>
          <a:p>
            <a:pPr indent="-285750" lvl="0" marL="285750" rtl="0" algn="l"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English 11 Honors</a:t>
            </a:r>
            <a:endParaRPr/>
          </a:p>
          <a:p>
            <a:pPr indent="-285750" lvl="0" marL="285750" rtl="0" algn="l"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Advanced Composition, English Literature (Eng. 12 Honors), Adv. Speech</a:t>
            </a:r>
            <a:endParaRPr/>
          </a:p>
          <a:p>
            <a:pPr indent="-285750" lvl="0" marL="285750" rtl="0" algn="l"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Geometry Honors, Algebra II Honors, Pre-Calculus/Trigonometry Honors </a:t>
            </a:r>
            <a:endParaRPr/>
          </a:p>
          <a:p>
            <a:pPr indent="-285750" lvl="0" marL="285750" rtl="0" algn="l"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Economic Honors, Government Honors</a:t>
            </a:r>
            <a:endParaRPr/>
          </a:p>
          <a:p>
            <a:pPr indent="-285750" lvl="0" marL="285750" rtl="0" algn="l"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Anatomy &amp; Physiology, Chemistry II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 i="1" sz="8000"/>
          </a:p>
          <a:p>
            <a:pPr indent="-241934" lvl="0" marL="285750" rtl="0" algn="l">
              <a:spcBef>
                <a:spcPts val="72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C62AB0"/>
            </a:gs>
            <a:gs pos="18833">
              <a:schemeClr val="accent2"/>
            </a:gs>
            <a:gs pos="37000">
              <a:srgbClr val="FFFF00"/>
            </a:gs>
            <a:gs pos="74000">
              <a:srgbClr val="D0E08D"/>
            </a:gs>
            <a:gs pos="83000">
              <a:srgbClr val="D0E08D"/>
            </a:gs>
            <a:gs pos="91551">
              <a:srgbClr val="86A9CB"/>
            </a:gs>
            <a:gs pos="100000">
              <a:srgbClr val="E0EAB3"/>
            </a:gs>
          </a:gsLst>
          <a:lin ang="5400000" scaled="0"/>
        </a:gra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"/>
          <p:cNvSpPr txBox="1"/>
          <p:nvPr>
            <p:ph type="title"/>
          </p:nvPr>
        </p:nvSpPr>
        <p:spPr>
          <a:xfrm>
            <a:off x="914400" y="1219200"/>
            <a:ext cx="7211230" cy="901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Balthazar"/>
              <a:buNone/>
            </a:pP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AP Weighted Grades</a:t>
            </a:r>
            <a:br>
              <a:rPr b="1" lang="en-US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(0.02 add-on)</a:t>
            </a:r>
            <a:endParaRPr b="1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47" name="Google Shape;247;p16"/>
          <p:cNvSpPr txBox="1"/>
          <p:nvPr>
            <p:ph idx="1" type="body"/>
          </p:nvPr>
        </p:nvSpPr>
        <p:spPr>
          <a:xfrm>
            <a:off x="685800" y="2438400"/>
            <a:ext cx="7543800" cy="3496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-285786" lvl="0" marL="285750" rtl="0" algn="l"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After GPA is computed each semester, students in the following classes will earn 0.02 add-on credit each semester to compute their weighted GPA</a:t>
            </a:r>
            <a:endParaRPr/>
          </a:p>
          <a:p>
            <a:pPr indent="-285786" lvl="0" marL="285750" rtl="0" algn="l"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Biology</a:t>
            </a:r>
            <a:endParaRPr/>
          </a:p>
          <a:p>
            <a:pPr indent="-285786" lvl="0" marL="285750" rtl="0" algn="l"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Language</a:t>
            </a:r>
            <a:endParaRPr/>
          </a:p>
          <a:p>
            <a:pPr indent="-285786" lvl="0" marL="285750" rtl="0" algn="l"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Literature</a:t>
            </a:r>
            <a:endParaRPr/>
          </a:p>
          <a:p>
            <a:pPr indent="-285786" lvl="0" marL="285750" rtl="0" algn="l"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Calculus AB</a:t>
            </a:r>
            <a:endParaRPr/>
          </a:p>
          <a:p>
            <a:pPr indent="-285786" lvl="0" marL="285750" rtl="0" algn="l"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US History</a:t>
            </a:r>
            <a:endParaRPr/>
          </a:p>
          <a:p>
            <a:pPr indent="-285786" lvl="0" marL="285750" rtl="0" algn="l"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Spanish</a:t>
            </a:r>
            <a:endParaRPr/>
          </a:p>
          <a:p>
            <a:pPr indent="-285786" lvl="0" marL="285750" rtl="0" algn="l"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Organic/Biochemistry</a:t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62AB0"/>
        </a:solidFill>
      </p:bgPr>
    </p:bg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7"/>
          <p:cNvSpPr txBox="1"/>
          <p:nvPr>
            <p:ph type="title"/>
          </p:nvPr>
        </p:nvSpPr>
        <p:spPr>
          <a:xfrm>
            <a:off x="609600" y="990600"/>
            <a:ext cx="7848600" cy="1270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Balthazar"/>
              <a:buNone/>
            </a:pP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Graduation Pathways</a:t>
            </a:r>
            <a:r>
              <a:rPr lang="en-US"/>
              <a:t>	</a:t>
            </a:r>
            <a:endParaRPr/>
          </a:p>
        </p:txBody>
      </p:sp>
      <p:sp>
        <p:nvSpPr>
          <p:cNvPr id="253" name="Google Shape;253;p17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3450"/>
              <a:buChar char="•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 steps to meet requirements</a:t>
            </a:r>
            <a:endParaRPr/>
          </a:p>
          <a:p>
            <a:pPr indent="-514350" lvl="1" marL="971550" rtl="0" algn="l">
              <a:spcBef>
                <a:spcPts val="1120"/>
              </a:spcBef>
              <a:spcAft>
                <a:spcPts val="0"/>
              </a:spcAft>
              <a:buSzPts val="2990"/>
              <a:buFont typeface="Garamond"/>
              <a:buAutoNum type="arabicPeriod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Earn a high school diploma </a:t>
            </a:r>
            <a:endParaRPr/>
          </a:p>
          <a:p>
            <a:pPr indent="-514350" lvl="1" marL="971550" rtl="0" algn="l">
              <a:spcBef>
                <a:spcPts val="1120"/>
              </a:spcBef>
              <a:spcAft>
                <a:spcPts val="0"/>
              </a:spcAft>
              <a:buSzPts val="2990"/>
              <a:buFont typeface="Garamond"/>
              <a:buAutoNum type="arabicPeriod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Learn and demonstrate employability skills</a:t>
            </a:r>
            <a:endParaRPr/>
          </a:p>
          <a:p>
            <a:pPr indent="-514350" lvl="1" marL="971550" rtl="0" algn="l">
              <a:spcBef>
                <a:spcPts val="1120"/>
              </a:spcBef>
              <a:spcAft>
                <a:spcPts val="0"/>
              </a:spcAft>
              <a:buSzPts val="2990"/>
              <a:buFont typeface="Garamond"/>
              <a:buAutoNum type="arabicPeriod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Satisfy postsecondary-ready competencies</a:t>
            </a:r>
            <a:endParaRPr/>
          </a:p>
          <a:p>
            <a:pPr indent="0" lvl="0" marL="0" rtl="0" algn="l">
              <a:spcBef>
                <a:spcPts val="1160"/>
              </a:spcBef>
              <a:spcAft>
                <a:spcPts val="0"/>
              </a:spcAft>
              <a:buSzPts val="3220"/>
              <a:buNone/>
            </a:pPr>
            <a:r>
              <a:rPr lang="en-US" sz="2800"/>
              <a:t>                            </a:t>
            </a:r>
            <a:endParaRPr sz="2800"/>
          </a:p>
        </p:txBody>
      </p:sp>
      <p:sp>
        <p:nvSpPr>
          <p:cNvPr descr="Image result for testing icon" id="254" name="Google Shape;254;p1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chemeClr val="lt1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38200"/>
            <a:ext cx="9112419" cy="5157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2D050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"/>
          <p:cNvSpPr txBox="1"/>
          <p:nvPr>
            <p:ph type="title"/>
          </p:nvPr>
        </p:nvSpPr>
        <p:spPr>
          <a:xfrm>
            <a:off x="865970" y="927098"/>
            <a:ext cx="6754030" cy="7098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Garamond"/>
              <a:buNone/>
            </a:pPr>
            <a:br>
              <a:rPr lang="en-US"/>
            </a:b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Your school counseling staff are here to help!</a:t>
            </a:r>
            <a:endParaRPr b="1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65" name="Google Shape;265;p19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95885" lvl="0" marL="285750" rtl="0" algn="l">
              <a:spcBef>
                <a:spcPts val="0"/>
              </a:spcBef>
              <a:spcAft>
                <a:spcPts val="0"/>
              </a:spcAft>
              <a:buSzPts val="2990"/>
              <a:buNone/>
            </a:pPr>
            <a:r>
              <a:t/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Mrs. Peterson (students with last names A-K)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Ms. Terry (students with last names L-Z)</a:t>
            </a:r>
            <a:endParaRPr/>
          </a:p>
          <a:p>
            <a:pPr indent="-285750" lvl="0" marL="285750" rtl="0" algn="l"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Mrs. Montgomery, Youth First Social Worker</a:t>
            </a:r>
            <a:endParaRPr/>
          </a:p>
          <a:p>
            <a:pPr indent="-285750" lvl="0" marL="285750" rtl="0" algn="l"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Mrs. Gibson, Director of Guidance</a:t>
            </a:r>
            <a:endParaRPr/>
          </a:p>
          <a:p>
            <a:pPr indent="-285750" lvl="0" marL="285750" rtl="0" algn="l"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Mrs. Conway, Guidance Secretary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Balthazar"/>
              <a:buNone/>
            </a:pPr>
            <a:r>
              <a:rPr b="1" lang="en-US" sz="6000">
                <a:latin typeface="Balthazar"/>
                <a:ea typeface="Balthazar"/>
                <a:cs typeface="Balthazar"/>
                <a:sym typeface="Balthazar"/>
              </a:rPr>
              <a:t>Welcome!</a:t>
            </a:r>
            <a:endParaRPr b="1" sz="60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63" name="Google Shape;163;p2"/>
          <p:cNvSpPr txBox="1"/>
          <p:nvPr>
            <p:ph idx="1" type="body"/>
          </p:nvPr>
        </p:nvSpPr>
        <p:spPr>
          <a:xfrm>
            <a:off x="609600" y="2438400"/>
            <a:ext cx="7924799" cy="3581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220"/>
              <a:buNone/>
            </a:pPr>
            <a:r>
              <a:t/>
            </a:r>
            <a:endParaRPr sz="2800"/>
          </a:p>
          <a:p>
            <a:pPr indent="0" lvl="0" marL="0" rtl="0" algn="ctr"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High School Guidance Counselors: </a:t>
            </a:r>
            <a:endParaRPr/>
          </a:p>
          <a:p>
            <a:pPr indent="0" lvl="0" marL="0" rtl="0" algn="ctr"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Amanda Peterson and Elizabeth Terry</a:t>
            </a: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Deena Gibson, Director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0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</a:pPr>
            <a:br>
              <a:rPr lang="en-US" sz="2400"/>
            </a:br>
            <a:r>
              <a:rPr b="1" lang="en-US" sz="5400">
                <a:latin typeface="Balthazar"/>
                <a:ea typeface="Balthazar"/>
                <a:cs typeface="Balthazar"/>
                <a:sym typeface="Balthazar"/>
              </a:rPr>
              <a:t>Follow Us!</a:t>
            </a:r>
            <a:endParaRPr sz="5400"/>
          </a:p>
        </p:txBody>
      </p:sp>
      <p:sp>
        <p:nvSpPr>
          <p:cNvPr id="271" name="Google Shape;271;p20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98450" lvl="0" marL="285750" rtl="0" algn="l">
              <a:spcBef>
                <a:spcPts val="0"/>
              </a:spcBef>
              <a:spcAft>
                <a:spcPts val="0"/>
              </a:spcAft>
              <a:buSzPts val="3420"/>
              <a:buChar char="•"/>
            </a:pPr>
            <a:r>
              <a:rPr lang="en-US" sz="3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http://ngsc.k12.in.us/guidance-department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285750" rtl="0" algn="l">
              <a:spcBef>
                <a:spcPts val="1160"/>
              </a:spcBef>
              <a:spcAft>
                <a:spcPts val="0"/>
              </a:spcAft>
              <a:buSzPts val="3420"/>
              <a:buChar char="•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Facebook: “PCHS Tigers School Counseling Department”</a:t>
            </a:r>
            <a:endParaRPr sz="2600"/>
          </a:p>
          <a:p>
            <a:pPr indent="0" lvl="0" marL="28575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2" name="Google Shape;272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70600" y="4606419"/>
            <a:ext cx="1905000" cy="1338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6000"/>
              <a:buFont typeface="Balthazar"/>
              <a:buNone/>
            </a:pPr>
            <a:r>
              <a:rPr b="1" lang="en-US" sz="6000">
                <a:solidFill>
                  <a:srgbClr val="151515"/>
                </a:solidFill>
                <a:latin typeface="Balthazar"/>
                <a:ea typeface="Balthazar"/>
                <a:cs typeface="Balthazar"/>
                <a:sym typeface="Balthazar"/>
              </a:rPr>
              <a:t>Diploma Paths</a:t>
            </a:r>
            <a:endParaRPr b="1" sz="6000">
              <a:solidFill>
                <a:srgbClr val="151515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69" name="Google Shape;169;p3"/>
          <p:cNvSpPr txBox="1"/>
          <p:nvPr>
            <p:ph idx="1" type="body"/>
          </p:nvPr>
        </p:nvSpPr>
        <p:spPr>
          <a:xfrm>
            <a:off x="609600" y="2219204"/>
            <a:ext cx="7772400" cy="34205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80"/>
              <a:buNone/>
            </a:pPr>
            <a:r>
              <a:t/>
            </a:r>
            <a:endParaRPr sz="3200"/>
          </a:p>
          <a:p>
            <a:pPr indent="-292100" lvl="0" marL="285750" rtl="0" algn="ctr">
              <a:spcBef>
                <a:spcPts val="1400"/>
              </a:spcBef>
              <a:spcAft>
                <a:spcPts val="0"/>
              </a:spcAft>
              <a:buSzPts val="46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Core 40  (40 credits)</a:t>
            </a:r>
            <a:endParaRPr/>
          </a:p>
          <a:p>
            <a:pPr indent="-292100" lvl="0" marL="285750" rtl="0" algn="ctr">
              <a:spcBef>
                <a:spcPts val="1400"/>
              </a:spcBef>
              <a:spcAft>
                <a:spcPts val="0"/>
              </a:spcAft>
              <a:buSzPts val="46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Academic Honors (47 credits)</a:t>
            </a:r>
            <a:endParaRPr/>
          </a:p>
          <a:p>
            <a:pPr indent="-292100" lvl="0" marL="285750" rtl="0" algn="ctr">
              <a:spcBef>
                <a:spcPts val="1400"/>
              </a:spcBef>
              <a:spcAft>
                <a:spcPts val="0"/>
              </a:spcAft>
              <a:buSzPts val="46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Technical Honors (47 credits)</a:t>
            </a:r>
            <a:endParaRPr sz="4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"/>
          <p:cNvSpPr txBox="1"/>
          <p:nvPr>
            <p:ph type="title"/>
          </p:nvPr>
        </p:nvSpPr>
        <p:spPr>
          <a:xfrm>
            <a:off x="762000" y="915337"/>
            <a:ext cx="7620000" cy="1294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Balthazar"/>
              <a:buNone/>
            </a:pP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What is a credit? </a:t>
            </a:r>
            <a:br>
              <a:rPr b="1" lang="en-US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How do I obtain credits?</a:t>
            </a:r>
            <a:endParaRPr b="1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75" name="Google Shape;175;p4"/>
          <p:cNvSpPr txBox="1"/>
          <p:nvPr>
            <p:ph idx="1" type="body"/>
          </p:nvPr>
        </p:nvSpPr>
        <p:spPr>
          <a:xfrm>
            <a:off x="685800" y="2514599"/>
            <a:ext cx="7696200" cy="34205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3680"/>
              <a:buChar char="•"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Pass a one-semester class = earn 1 credit</a:t>
            </a:r>
            <a:endParaRPr/>
          </a:p>
          <a:p>
            <a:pPr indent="-285750" lvl="0" marL="285750" rtl="0" algn="l">
              <a:spcBef>
                <a:spcPts val="1240"/>
              </a:spcBef>
              <a:spcAft>
                <a:spcPts val="0"/>
              </a:spcAft>
              <a:buSzPts val="3680"/>
              <a:buChar char="•"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Can earn 7 credits per semester = 14 per year</a:t>
            </a:r>
            <a:endParaRPr/>
          </a:p>
          <a:p>
            <a:pPr indent="-285750" lvl="0" marL="285750" rtl="0" algn="l">
              <a:spcBef>
                <a:spcPts val="1240"/>
              </a:spcBef>
              <a:spcAft>
                <a:spcPts val="0"/>
              </a:spcAft>
              <a:buSzPts val="3680"/>
              <a:buChar char="•"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You must obtain credits in progression in order to advance to next grade level.</a:t>
            </a:r>
            <a:endParaRPr/>
          </a:p>
          <a:p>
            <a:pPr indent="-52070" lvl="0" marL="285750" rtl="0" algn="l"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t/>
            </a:r>
            <a:endParaRPr sz="3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"/>
          <p:cNvSpPr txBox="1"/>
          <p:nvPr>
            <p:ph type="title"/>
          </p:nvPr>
        </p:nvSpPr>
        <p:spPr>
          <a:xfrm>
            <a:off x="762000" y="915337"/>
            <a:ext cx="7543800" cy="12182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Core 40 Requirements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81" name="Google Shape;181;p5"/>
          <p:cNvSpPr txBox="1"/>
          <p:nvPr>
            <p:ph idx="1" type="body"/>
          </p:nvPr>
        </p:nvSpPr>
        <p:spPr>
          <a:xfrm>
            <a:off x="647700" y="2667000"/>
            <a:ext cx="77724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368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English (4 years): 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English 9, 10, 11, 12</a:t>
            </a:r>
            <a:endParaRPr sz="3200" u="sng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spcBef>
                <a:spcPts val="1240"/>
              </a:spcBef>
              <a:spcAft>
                <a:spcPts val="0"/>
              </a:spcAft>
              <a:buSzPts val="368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Math (min. 3 years):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Must earn </a:t>
            </a: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 math credits during high school despite math credits earned at PCMS: Algebra, Geometry, Algebra II, Pre-Calculus, Trigonometry, Probability &amp; Statistics, AP Calculus </a:t>
            </a:r>
            <a:endParaRPr/>
          </a:p>
          <a:p>
            <a:pPr indent="-110490" lvl="0" marL="285750" rtl="0" algn="l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  <a:p>
            <a:pPr indent="-110490" lvl="0" marL="285750" rtl="0" algn="l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"/>
          <p:cNvSpPr txBox="1"/>
          <p:nvPr>
            <p:ph type="title"/>
          </p:nvPr>
        </p:nvSpPr>
        <p:spPr>
          <a:xfrm>
            <a:off x="762000" y="915337"/>
            <a:ext cx="7543800" cy="12182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Core 40 Requirements (cont.)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87" name="Google Shape;187;p6"/>
          <p:cNvSpPr txBox="1"/>
          <p:nvPr>
            <p:ph idx="1" type="body"/>
          </p:nvPr>
        </p:nvSpPr>
        <p:spPr>
          <a:xfrm>
            <a:off x="752475" y="2667000"/>
            <a:ext cx="77724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Social Studies (3 years):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World History, US History, Government/Economics</a:t>
            </a:r>
            <a:endParaRPr/>
          </a:p>
          <a:p>
            <a:pPr indent="-285750" lvl="0" marL="285750" rtl="0" algn="l">
              <a:spcBef>
                <a:spcPts val="1192"/>
              </a:spcBef>
              <a:spcAft>
                <a:spcPts val="0"/>
              </a:spcAft>
              <a:buSzPct val="11500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Science (3 years):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1 year of Biology</a:t>
            </a: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 1 year of Chemistry, Physics, or ICP, and 1 additional year of any science class offered</a:t>
            </a:r>
            <a:endParaRPr/>
          </a:p>
          <a:p>
            <a:pPr indent="-285750" lvl="0" marL="285750" rtl="0" algn="l">
              <a:spcBef>
                <a:spcPts val="1192"/>
              </a:spcBef>
              <a:spcAft>
                <a:spcPts val="0"/>
              </a:spcAft>
              <a:buSzPct val="11500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Foreign Language: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Not required but highly recommended to take one or two years for better college preparation. </a:t>
            </a:r>
            <a:endParaRPr/>
          </a:p>
          <a:p>
            <a:pPr indent="-123634" lvl="0" marL="285750" rtl="0" algn="l">
              <a:spcBef>
                <a:spcPts val="1044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  <a:p>
            <a:pPr indent="-123634" lvl="0" marL="285750" rtl="0" algn="l">
              <a:spcBef>
                <a:spcPts val="1044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"/>
          <p:cNvSpPr txBox="1"/>
          <p:nvPr>
            <p:ph type="title"/>
          </p:nvPr>
        </p:nvSpPr>
        <p:spPr>
          <a:xfrm>
            <a:off x="685800" y="762000"/>
            <a:ext cx="7543800" cy="1523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Academic Honors</a:t>
            </a:r>
            <a:br>
              <a:rPr b="1" lang="en-US" sz="4800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 sz="280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en-US" sz="2800">
                <a:latin typeface="Calibri"/>
                <a:ea typeface="Calibri"/>
                <a:cs typeface="Calibri"/>
                <a:sym typeface="Calibri"/>
              </a:rPr>
              <a:t>Requirements in addition to the Core 40</a:t>
            </a:r>
            <a:r>
              <a:rPr b="1" lang="en-US" sz="2800">
                <a:latin typeface="Arial"/>
                <a:ea typeface="Arial"/>
                <a:cs typeface="Arial"/>
                <a:sym typeface="Arial"/>
              </a:rPr>
              <a:t>)</a:t>
            </a:r>
            <a:endParaRPr b="1"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7"/>
          <p:cNvSpPr txBox="1"/>
          <p:nvPr>
            <p:ph idx="1" type="body"/>
          </p:nvPr>
        </p:nvSpPr>
        <p:spPr>
          <a:xfrm>
            <a:off x="609600" y="2590800"/>
            <a:ext cx="7848600" cy="35729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-285750" lvl="0" marL="28575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47 credits, Minimum GPA 3.0, earn C- or higher in all required classes</a:t>
            </a:r>
            <a:endParaRPr/>
          </a:p>
          <a:p>
            <a:pPr indent="-285750" lvl="0" marL="285750" rtl="0" algn="l">
              <a:lnSpc>
                <a:spcPct val="120000"/>
              </a:lnSpc>
              <a:spcBef>
                <a:spcPts val="1025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Earn 2 additional math credits</a:t>
            </a:r>
            <a:endParaRPr sz="34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20000"/>
              </a:lnSpc>
              <a:spcBef>
                <a:spcPts val="1025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Earn 6 credits in a foreign language or 4 credits in two different languages (8 credits)</a:t>
            </a:r>
            <a:endParaRPr/>
          </a:p>
          <a:p>
            <a:pPr indent="-285750" lvl="0" marL="285750" rtl="0" algn="l">
              <a:lnSpc>
                <a:spcPct val="120000"/>
              </a:lnSpc>
              <a:spcBef>
                <a:spcPts val="1025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Earn 2 fine art credits</a:t>
            </a:r>
            <a:endParaRPr/>
          </a:p>
          <a:p>
            <a:pPr indent="-285750" lvl="0" marL="285750" rtl="0" algn="l">
              <a:lnSpc>
                <a:spcPct val="120000"/>
              </a:lnSpc>
              <a:spcBef>
                <a:spcPts val="1025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Obtain 1 of the following: 6 dual credits, 4 AP credits, 3 dual credits and 2 AP credits, 26 score on ACT, or 1250 score on SAT</a:t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  <a:p>
            <a:pPr indent="-176212" lvl="0" marL="285750" rtl="0" algn="l">
              <a:spcBef>
                <a:spcPts val="90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00000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"/>
          <p:cNvSpPr txBox="1"/>
          <p:nvPr>
            <p:ph type="title"/>
          </p:nvPr>
        </p:nvSpPr>
        <p:spPr>
          <a:xfrm>
            <a:off x="685800" y="685801"/>
            <a:ext cx="7620000" cy="1523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Balthazar"/>
              <a:buNone/>
            </a:pPr>
            <a:r>
              <a:rPr b="1" lang="en-US" sz="5400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Technical Honors</a:t>
            </a:r>
            <a:br>
              <a:rPr b="1" lang="en-US" sz="5400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(Requirements in addition to the Core 40)</a:t>
            </a:r>
            <a:endParaRPr b="1"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8"/>
          <p:cNvSpPr txBox="1"/>
          <p:nvPr>
            <p:ph idx="1" type="body"/>
          </p:nvPr>
        </p:nvSpPr>
        <p:spPr>
          <a:xfrm>
            <a:off x="685800" y="2514600"/>
            <a:ext cx="7848600" cy="3496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Can be paired with Academic Honors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Earn 6 Career-Technical Credits in addition to required courses for Core 40 or AH track (*6 CTE credits must be in an approved CTE pathway)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Earn 6 CTE Dual Credits from approved list (need 12 if also on AH path) OR earn an industry-based certification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Must achieve a “C-” or higher in each course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47 Credits required &amp; must achieve a “B”(3.0) overall GPA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2 credits in Foreign Languages recommended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300"/>
              <a:buNone/>
            </a:pPr>
            <a:r>
              <a:t/>
            </a:r>
            <a:endParaRPr sz="2000"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Arial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C7153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9"/>
          <p:cNvSpPr txBox="1"/>
          <p:nvPr>
            <p:ph type="title"/>
          </p:nvPr>
        </p:nvSpPr>
        <p:spPr>
          <a:xfrm>
            <a:off x="609600" y="915337"/>
            <a:ext cx="7696200" cy="1294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Tech Honors</a:t>
            </a:r>
            <a:br>
              <a:rPr b="1" lang="en-US" sz="4800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Helpful Tips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05" name="Google Shape;205;p9"/>
          <p:cNvSpPr txBox="1"/>
          <p:nvPr>
            <p:ph idx="1" type="body"/>
          </p:nvPr>
        </p:nvSpPr>
        <p:spPr>
          <a:xfrm>
            <a:off x="685800" y="2438400"/>
            <a:ext cx="7696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32500" lnSpcReduction="20000"/>
          </a:bodyPr>
          <a:lstStyle/>
          <a:p>
            <a:pPr indent="-285786" lvl="0" marL="285750" rtl="0" algn="l"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="0" lang="en-US" sz="5100">
                <a:latin typeface="Calibri"/>
                <a:ea typeface="Calibri"/>
                <a:cs typeface="Calibri"/>
                <a:sym typeface="Calibri"/>
              </a:rPr>
              <a:t>f you are interested in possibly pursuing a career that is industrial/technology based, you may want to enroll in one of the following as freshman:</a:t>
            </a:r>
            <a:endParaRPr/>
          </a:p>
          <a:p>
            <a:pPr indent="-285786" lvl="1" marL="742950" rtl="0" algn="l"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Principles of Precision Machining( 2 periods/one semester); dual credit</a:t>
            </a:r>
            <a:endParaRPr/>
          </a:p>
          <a:p>
            <a:pPr indent="-285786" lvl="1" marL="742950" rtl="0" algn="l"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Ag Power Structure or Ag. Fabrication; dual credit</a:t>
            </a:r>
            <a:endParaRPr/>
          </a:p>
          <a:p>
            <a:pPr indent="-285786" lvl="1" marL="742950" rtl="0" algn="l"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Principles of Construction, Principles of Computing</a:t>
            </a:r>
            <a:endParaRPr sz="5100">
              <a:latin typeface="Calibri"/>
              <a:ea typeface="Calibri"/>
              <a:cs typeface="Calibri"/>
              <a:sym typeface="Calibri"/>
            </a:endParaRPr>
          </a:p>
          <a:p>
            <a:pPr indent="-285786" lvl="1" marL="742950" rtl="0" algn="l"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Intro to Engineering (dual credit)</a:t>
            </a:r>
            <a:endParaRPr/>
          </a:p>
          <a:p>
            <a:pPr indent="-285786" lvl="1" marL="742950" rtl="0" algn="l"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Principles of Business Management (dual credit)</a:t>
            </a:r>
            <a:endParaRPr sz="5100">
              <a:latin typeface="Calibri"/>
              <a:ea typeface="Calibri"/>
              <a:cs typeface="Calibri"/>
              <a:sym typeface="Calibri"/>
            </a:endParaRPr>
          </a:p>
          <a:p>
            <a:pPr indent="-285786" lvl="1" marL="742950" rtl="0" algn="l"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If interested in 4T, take a technical course.  </a:t>
            </a:r>
            <a:endParaRPr/>
          </a:p>
          <a:p>
            <a:pPr indent="-285786" lvl="0" marL="285750" rtl="0" algn="l"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b="0" lang="en-US" sz="5100">
                <a:latin typeface="Calibri"/>
                <a:ea typeface="Calibri"/>
                <a:cs typeface="Calibri"/>
                <a:sym typeface="Calibri"/>
              </a:rPr>
              <a:t>Also, consider taking Spanish</a:t>
            </a: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lang="en-US" sz="5100">
                <a:latin typeface="Calibri"/>
                <a:ea typeface="Calibri"/>
                <a:cs typeface="Calibri"/>
                <a:sym typeface="Calibri"/>
              </a:rPr>
              <a:t>if you have room in your schedule and/or have not yet decided you are going to do Academic Honors.</a:t>
            </a:r>
            <a:endParaRPr/>
          </a:p>
          <a:p>
            <a:pPr indent="0" lvl="0" marL="0" rtl="0" algn="l">
              <a:spcBef>
                <a:spcPts val="73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 b="0"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2013-01-11T14:48:00Z</dcterms:created>
  <dc:creator>Engelbrecht, Carrie</dc:creator>
</cp:coreProperties>
</file>